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7" r:id="rId3"/>
    <p:sldId id="259" r:id="rId4"/>
    <p:sldId id="266" r:id="rId5"/>
    <p:sldId id="267" r:id="rId6"/>
    <p:sldId id="260" r:id="rId7"/>
    <p:sldId id="261" r:id="rId8"/>
    <p:sldId id="262" r:id="rId9"/>
    <p:sldId id="263" r:id="rId10"/>
    <p:sldId id="265" r:id="rId11"/>
    <p:sldId id="264" r:id="rId12"/>
    <p:sldId id="270" r:id="rId13"/>
    <p:sldId id="274" r:id="rId14"/>
    <p:sldId id="275" r:id="rId15"/>
    <p:sldId id="276" r:id="rId16"/>
    <p:sldId id="277" r:id="rId17"/>
    <p:sldId id="278" r:id="rId18"/>
    <p:sldId id="26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49C4-6F07-4E03-A550-FFF21B6DE8F3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23A34-6D08-4395-B204-0226FE882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4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23A34-6D08-4395-B204-0226FE8822F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17A-EF90-4127-BF85-C5447E6276F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200" b="1" dirty="0" smtClean="0"/>
              <a:t>Основы мировых религиозных культур.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светской этики.</a:t>
            </a:r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/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/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/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/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/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/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665441"/>
            <a:ext cx="792961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Блок 1.</a:t>
            </a:r>
            <a:r>
              <a:rPr lang="ru-RU" sz="2800" dirty="0" smtClean="0"/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2.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содержание выбранного модуля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3</a:t>
            </a:r>
            <a:r>
              <a:rPr lang="ru-RU" sz="2800" dirty="0" smtClean="0"/>
              <a:t>. Духовные традиции многонационального народа России. Любовь и уважение к Отечеству. Патриотизм многонационального и </a:t>
            </a:r>
            <a:r>
              <a:rPr lang="ru-RU" sz="2800" dirty="0" err="1" smtClean="0"/>
              <a:t>многоконфессионального</a:t>
            </a:r>
            <a:r>
              <a:rPr lang="ru-RU" sz="2800" dirty="0" smtClean="0"/>
              <a:t> народа России.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571612"/>
            <a:ext cx="56436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164134"/>
            <a:ext cx="6215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 smtClean="0"/>
              <a:t>Курс знакомит школьников с основами духовно-нравственной культуры ислама. Учащиеся узнают о жизни пророка </a:t>
            </a:r>
            <a:r>
              <a:rPr lang="ru-RU" sz="2800" dirty="0" err="1" smtClean="0"/>
              <a:t>Мухаммада</a:t>
            </a:r>
            <a:r>
              <a:rPr lang="ru-RU" sz="2800" dirty="0" smtClean="0"/>
              <a:t>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643050"/>
            <a:ext cx="6072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000232" y="1571612"/>
            <a:ext cx="628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 dirty="0" smtClean="0"/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71472" y="1357298"/>
            <a:ext cx="1345905" cy="177337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3108" y="2143116"/>
            <a:ext cx="6072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22" y="1500174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Этика </a:t>
            </a:r>
            <a:r>
              <a:rPr lang="ru-RU" sz="2000" b="1" dirty="0" smtClean="0">
                <a:solidFill>
                  <a:schemeClr val="bg1"/>
                </a:solidFill>
              </a:rPr>
              <a:t>- </a:t>
            </a:r>
            <a:r>
              <a:rPr lang="ru-RU" sz="2000" b="1" dirty="0" smtClean="0"/>
              <a:t>греч. </a:t>
            </a:r>
            <a:r>
              <a:rPr lang="ru-RU" sz="2000" b="1" dirty="0" err="1" smtClean="0"/>
              <a:t>ethika</a:t>
            </a:r>
            <a:r>
              <a:rPr lang="ru-RU" sz="2000" b="1" dirty="0" smtClean="0"/>
              <a:t> - от </a:t>
            </a:r>
            <a:r>
              <a:rPr lang="ru-RU" sz="2000" b="1" dirty="0" err="1" smtClean="0"/>
              <a:t>ethos</a:t>
            </a:r>
            <a:r>
              <a:rPr lang="ru-RU" sz="2000" b="1" dirty="0" smtClean="0"/>
              <a:t> - обычай, нрав, характер),  философская дисциплина, изучающая мораль, нравственность. </a:t>
            </a:r>
          </a:p>
          <a:p>
            <a:r>
              <a:rPr lang="ru-RU" sz="2000" b="1" dirty="0" smtClean="0"/>
              <a:t>Термин впервые употребляется Аристотелем. </a:t>
            </a:r>
          </a:p>
          <a:p>
            <a:r>
              <a:rPr lang="ru-RU" sz="2000" b="1" dirty="0" smtClean="0"/>
              <a:t>Центральной для этики продолжает оставаться проблема добра и зла.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Этикет -</a:t>
            </a:r>
            <a:r>
              <a:rPr lang="ru-RU" sz="2000" b="1" dirty="0" smtClean="0"/>
              <a:t> термин «этикет» (от </a:t>
            </a:r>
            <a:r>
              <a:rPr lang="ru-RU" sz="2000" b="1" dirty="0" err="1" smtClean="0"/>
              <a:t>французско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гоetiquette</a:t>
            </a:r>
            <a:r>
              <a:rPr lang="ru-RU" sz="2000" b="1" dirty="0" smtClean="0"/>
              <a:t>) </a:t>
            </a:r>
          </a:p>
          <a:p>
            <a:r>
              <a:rPr lang="ru-RU" sz="2000" b="1" dirty="0" smtClean="0"/>
              <a:t>означает форму, манеру поведения, правила учтивости и вежливости, принятые в том или ином обществе. </a:t>
            </a:r>
          </a:p>
          <a:p>
            <a:r>
              <a:rPr lang="ru-RU" sz="2000" b="1" dirty="0" smtClean="0"/>
              <a:t>Этикет — это сочетание формальных правил </a:t>
            </a:r>
          </a:p>
          <a:p>
            <a:r>
              <a:rPr lang="ru-RU" sz="2000" b="1" dirty="0" smtClean="0"/>
              <a:t>поведения в заранее определенных ситуациях 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85926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имеет собственный контекст и свою логику, 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ни одна культура не может быть лучше другой,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обладает значимым для развития человечества  ценностным содержанием.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2976" y="500042"/>
            <a:ext cx="6500858" cy="285752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дорогие родители!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7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3286124"/>
            <a:ext cx="2762250" cy="2762250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38" y="4643446"/>
            <a:ext cx="2643206" cy="100013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Удачи!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                         </a:t>
            </a:r>
            <a:r>
              <a:rPr lang="ru-RU" dirty="0" smtClean="0"/>
              <a:t>« Дискуссии вокруг вопроса о </a:t>
            </a:r>
            <a:endParaRPr lang="en-US" dirty="0" smtClean="0"/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               </a:t>
            </a:r>
            <a:r>
              <a:rPr lang="ru-RU" dirty="0" smtClean="0"/>
              <a:t>           преподавании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школах </a:t>
            </a:r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/>
              <a:t>                          дисциплин, которые </a:t>
            </a:r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/>
              <a:t>                          направлены на </a:t>
            </a:r>
            <a:r>
              <a:rPr lang="en-US" dirty="0" smtClean="0"/>
              <a:t> </a:t>
            </a:r>
            <a:r>
              <a:rPr lang="ru-RU" dirty="0" smtClean="0"/>
              <a:t>духовно-нравственное</a:t>
            </a:r>
            <a:r>
              <a:rPr lang="en-US" dirty="0" smtClean="0"/>
              <a:t> </a:t>
            </a:r>
            <a:r>
              <a:rPr lang="ru-RU" dirty="0" smtClean="0"/>
              <a:t> просвещение</a:t>
            </a:r>
            <a:r>
              <a:rPr lang="en-US" dirty="0" smtClean="0"/>
              <a:t>  </a:t>
            </a:r>
            <a:r>
              <a:rPr lang="ru-RU" dirty="0" smtClean="0"/>
              <a:t>подрастающего </a:t>
            </a:r>
            <a:r>
              <a:rPr lang="en-US" dirty="0" smtClean="0"/>
              <a:t> </a:t>
            </a:r>
            <a:r>
              <a:rPr lang="ru-RU" dirty="0" smtClean="0"/>
              <a:t>поколения</a:t>
            </a:r>
            <a:r>
              <a:rPr lang="en-US" dirty="0" smtClean="0"/>
              <a:t> </a:t>
            </a:r>
            <a:r>
              <a:rPr lang="ru-RU" dirty="0" smtClean="0"/>
              <a:t> идут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нашем </a:t>
            </a:r>
            <a:r>
              <a:rPr lang="en-US" dirty="0" smtClean="0"/>
              <a:t> </a:t>
            </a:r>
            <a:r>
              <a:rPr lang="ru-RU" dirty="0" smtClean="0"/>
              <a:t>обществе давно </a:t>
            </a:r>
            <a:r>
              <a:rPr lang="en-US" dirty="0" smtClean="0"/>
              <a:t> </a:t>
            </a:r>
            <a:r>
              <a:rPr lang="ru-RU" dirty="0" smtClean="0"/>
              <a:t>и,  безусловно,  не </a:t>
            </a:r>
            <a:r>
              <a:rPr lang="en-US" dirty="0" smtClean="0"/>
              <a:t> </a:t>
            </a:r>
            <a:r>
              <a:rPr lang="ru-RU" dirty="0" smtClean="0"/>
              <a:t> только </a:t>
            </a:r>
            <a:r>
              <a:rPr lang="en-US" dirty="0" smtClean="0"/>
              <a:t> </a:t>
            </a:r>
            <a:r>
              <a:rPr lang="ru-RU" dirty="0" smtClean="0"/>
              <a:t> требуют</a:t>
            </a:r>
            <a:r>
              <a:rPr lang="en-US" dirty="0" smtClean="0"/>
              <a:t> </a:t>
            </a:r>
            <a:r>
              <a:rPr lang="ru-RU" dirty="0" smtClean="0"/>
              <a:t> самого пристального внимания, но и уже окончательного реагирования на эти дискуссии со стороны государства».</a:t>
            </a:r>
          </a:p>
          <a:p>
            <a:pPr marL="0"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/>
              <a:t>     </a:t>
            </a:r>
            <a:r>
              <a:rPr lang="ru-RU" dirty="0" smtClean="0"/>
              <a:t> «Я принял решение поддержать  идею преподавания в школах России основ религиозной культуры и светской этики».        </a:t>
            </a:r>
          </a:p>
          <a:p>
            <a:pPr marL="0" algn="r">
              <a:spcBef>
                <a:spcPct val="0"/>
              </a:spcBef>
              <a:buFont typeface="Wingdings 2" pitchFamily="18" charset="2"/>
              <a:buNone/>
            </a:pPr>
            <a:r>
              <a:rPr lang="ru-RU" dirty="0" smtClean="0"/>
              <a:t>                                               Д.А.Медведев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60350"/>
            <a:ext cx="18240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                         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 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 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714356"/>
            <a:ext cx="58579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	«Прошу обеспечить решение организационных и финансовых вопросов, касающихся введения (в 2010 г. в 19 субъектах Российской Федерации, а с 2012 года - во всех субъектах Российской Федерации) в общеобразовательных учреждениях новых предметов: основы православной культуры, основы исламской культуры, основы буддийской культуры, основы иудейской культуры, основы мировых религиозных культур и основы светской этики – для изучения учащимися по их выбору или по выбору их родителей (законных представителей)».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60350"/>
            <a:ext cx="18240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Современный национальный        воспитательный идеал: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9340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	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</a:t>
            </a:r>
            <a:endParaRPr lang="ru-RU" sz="3200" dirty="0"/>
          </a:p>
        </p:txBody>
      </p:sp>
      <p:pic>
        <p:nvPicPr>
          <p:cNvPr id="4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1" y="357167"/>
            <a:ext cx="103055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4" y="4071942"/>
            <a:ext cx="1229364" cy="187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1428736"/>
            <a:ext cx="61436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патриотизм;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социальная солидарность;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гражданственность;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семья;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труд и творчество;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наука 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традиционные российские религии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искусство и литература;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природа;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комплексного учебного курса ОРКСЭ: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00174"/>
            <a:ext cx="735811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+mj-lt"/>
              </a:rPr>
              <a:t>духовно-нравственное воспитание учащихся;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+mj-lt"/>
              </a:rPr>
              <a:t>формирование поликультурной компетентности: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-знание и принятие человеком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культурного и религиозного разнообразия мира;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-доброжелательное отношение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к носителям той или иной культуры</a:t>
            </a:r>
            <a:r>
              <a:rPr lang="ru-RU" sz="3200" dirty="0" smtClean="0">
                <a:latin typeface="+mj-lt"/>
              </a:rPr>
              <a:t>.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 задачи курса: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7358114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формирование ценностно-смысловых и мировоззренческих основ, обеспечивающих целостное восприятие отечественной истории и культуры;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развитие способностей общения в поликультурной среде.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57298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культурологического подхода: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05451"/>
            <a:ext cx="692948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направленность на формирование культурологической компетентности учащихся;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отсутствие позиции религиозного образования (</a:t>
            </a:r>
            <a:r>
              <a:rPr lang="ru-RU" sz="2800" dirty="0" err="1" smtClean="0"/>
              <a:t>катехизации</a:t>
            </a:r>
            <a:r>
              <a:rPr lang="ru-RU" sz="2800" dirty="0" smtClean="0"/>
              <a:t>);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отсутствие доминирующих позиций какой-либо традиции перед другими;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воспитательный характер;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минимизация конфликтных факторов.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536</TotalTime>
  <Words>616</Words>
  <Application>Microsoft Office PowerPoint</Application>
  <PresentationFormat>Экран (4:3)</PresentationFormat>
  <Paragraphs>84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mybook</vt:lpstr>
      <vt:lpstr>    ОСНОВЫ  РЕЛИГИОЗНОЙ КУЛЬТУРЫ  и СВЕТСКОЙ ЭТИКИ</vt:lpstr>
      <vt:lpstr>Презентация PowerPoint</vt:lpstr>
      <vt:lpstr>Презентация PowerPoint</vt:lpstr>
      <vt:lpstr>           Современный национальный        воспитательный идеал:</vt:lpstr>
      <vt:lpstr>Базовые национальные ценности:</vt:lpstr>
      <vt:lpstr>Цель комплексного учебного курса ОРКСЭ:</vt:lpstr>
      <vt:lpstr>Основы и задачи курса:</vt:lpstr>
      <vt:lpstr>Культурологический принцип:</vt:lpstr>
      <vt:lpstr>Основы культурологического подхода: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Петрова Натали</cp:lastModifiedBy>
  <cp:revision>30</cp:revision>
  <dcterms:created xsi:type="dcterms:W3CDTF">2014-02-08T14:07:33Z</dcterms:created>
  <dcterms:modified xsi:type="dcterms:W3CDTF">2016-02-16T06:25:24Z</dcterms:modified>
</cp:coreProperties>
</file>