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28.11.2018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28.11.2018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28.11.2018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28.11.2018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28.11.2018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28.11.2018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28.11.2018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28.11.2018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28.11.2018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28.11.2018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0664-209E-4959-8C4D-D0267006C546}" type="datetimeFigureOut">
              <a:rPr lang="ru-RU" smtClean="0"/>
              <a:pPr/>
              <a:t>28.11.2018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6B0664-209E-4959-8C4D-D0267006C546}" type="datetimeFigureOut">
              <a:rPr lang="ru-RU" smtClean="0"/>
              <a:pPr/>
              <a:t>28.11.2018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ED935D-75AF-40CF-BFFE-0BE5F78E249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458200" cy="424847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Психологическая подготовка к ЕГЭ и ОГЭ в 2018- 2019 учебном году: новые вызовы.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76672"/>
            <a:ext cx="8458200" cy="115212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Государственное бюджетное учреждение дополнительного образования</a:t>
            </a:r>
            <a:b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Центр психолого-педагогической, медицинской и социальной помощи</a:t>
            </a:r>
            <a:b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Невского района Санкт-Петербурга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5321826"/>
            <a:ext cx="712879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</a:rPr>
              <a:t>Березина Д.В., </a:t>
            </a:r>
            <a:r>
              <a:rPr lang="ru-RU" b="1" i="1" dirty="0">
                <a:solidFill>
                  <a:schemeClr val="tx2"/>
                </a:solidFill>
                <a:latin typeface="Times New Roman" pitchFamily="18" charset="0"/>
              </a:rPr>
              <a:t>педагог-психолог 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</a:rPr>
              <a:t>ЦППМСП  </a:t>
            </a:r>
            <a:r>
              <a:rPr lang="ru-RU" b="1" i="1" dirty="0">
                <a:solidFill>
                  <a:schemeClr val="tx2"/>
                </a:solidFill>
                <a:latin typeface="Times New Roman" pitchFamily="18" charset="0"/>
              </a:rPr>
              <a:t>Невского района </a:t>
            </a:r>
          </a:p>
          <a:p>
            <a:pPr algn="ctr">
              <a:defRPr/>
            </a:pPr>
            <a:r>
              <a:rPr lang="ru-RU" b="1" i="1" dirty="0">
                <a:solidFill>
                  <a:schemeClr val="tx2"/>
                </a:solidFill>
                <a:latin typeface="Times New Roman" pitchFamily="18" charset="0"/>
              </a:rPr>
              <a:t>Санкт-Петербурга</a:t>
            </a:r>
            <a:endParaRPr lang="ru-RU" sz="2400" b="1" i="1" dirty="0">
              <a:solidFill>
                <a:schemeClr val="tx2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1600" b="1" i="1" smtClean="0">
                <a:solidFill>
                  <a:schemeClr val="tx2"/>
                </a:solidFill>
                <a:latin typeface="Times New Roman" pitchFamily="18" charset="0"/>
              </a:rPr>
              <a:t>11 октября </a:t>
            </a:r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</a:rPr>
              <a:t>2018 </a:t>
            </a:r>
            <a:r>
              <a:rPr lang="ru-RU" sz="1600" b="1" i="1" dirty="0">
                <a:solidFill>
                  <a:schemeClr val="tx2"/>
                </a:solidFill>
                <a:latin typeface="Times New Roman" pitchFamily="18" charset="0"/>
              </a:rPr>
              <a:t>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заключительного этапа: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Отреагирование эмоций.</a:t>
            </a:r>
          </a:p>
          <a:p>
            <a:r>
              <a:rPr lang="ru-RU" dirty="0" smtClean="0"/>
              <a:t>Анализ результатов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95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Познавательные трудности по Чибисовой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28800"/>
            <a:ext cx="8686800" cy="445132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Недостаточный объем знаний.</a:t>
            </a:r>
          </a:p>
          <a:p>
            <a:pPr lvl="0"/>
            <a:r>
              <a:rPr lang="ru-RU" dirty="0" smtClean="0"/>
              <a:t>Отсутствие систематизированости знаний.</a:t>
            </a:r>
          </a:p>
          <a:p>
            <a:pPr lvl="0"/>
            <a:r>
              <a:rPr lang="ru-RU" dirty="0" smtClean="0"/>
              <a:t>Плохая переключаемость внимания, низкий уровень активности и концентрации внимания.</a:t>
            </a:r>
          </a:p>
          <a:p>
            <a:pPr lvl="0"/>
            <a:r>
              <a:rPr lang="ru-RU" dirty="0" smtClean="0"/>
              <a:t>Неустойчивая умственная работоспособность.</a:t>
            </a:r>
          </a:p>
          <a:p>
            <a:pPr lvl="0"/>
            <a:r>
              <a:rPr lang="ru-RU" dirty="0" smtClean="0"/>
              <a:t>Низкий уровень развития мышления.</a:t>
            </a:r>
          </a:p>
          <a:p>
            <a:pPr lvl="0"/>
            <a:r>
              <a:rPr lang="ru-RU" dirty="0" smtClean="0"/>
              <a:t>Недостаточный объем памяти.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68760"/>
          </a:xfrm>
        </p:spPr>
        <p:txBody>
          <a:bodyPr>
            <a:normAutofit/>
          </a:bodyPr>
          <a:lstStyle/>
          <a:p>
            <a:r>
              <a:rPr lang="ru-RU" dirty="0" smtClean="0"/>
              <a:t>Трудности, выявленные на экзамене по обществознанию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/>
              <a:t>Точное владение понятийным аппаратом предмета и раскрытие смысла понятий в контексте.</a:t>
            </a:r>
          </a:p>
          <a:p>
            <a:pPr lvl="0"/>
            <a:r>
              <a:rPr lang="ru-RU" b="1" dirty="0" smtClean="0"/>
              <a:t> Умение составлять план ответа по конкретной теме.</a:t>
            </a:r>
          </a:p>
          <a:p>
            <a:pPr lvl="0"/>
            <a:r>
              <a:rPr lang="ru-RU" b="1" dirty="0" smtClean="0"/>
              <a:t>Привлечение обществоведческих сведений к аргументации своей точки зрения.</a:t>
            </a:r>
          </a:p>
          <a:p>
            <a:pPr lvl="0"/>
            <a:r>
              <a:rPr lang="ru-RU" b="1" dirty="0" smtClean="0"/>
              <a:t>Извлечение адекватной информации из прочитанного текста</a:t>
            </a:r>
          </a:p>
          <a:p>
            <a:pPr lvl="0"/>
            <a:r>
              <a:rPr lang="ru-RU" b="1" dirty="0" smtClean="0"/>
              <a:t>Несистематизированость знаний.</a:t>
            </a:r>
          </a:p>
          <a:p>
            <a:pPr lvl="0"/>
            <a:r>
              <a:rPr lang="ru-RU" b="1" dirty="0" smtClean="0"/>
              <a:t>Умение устанавливать связи между понятиями, понятиями и общественной жизнью.</a:t>
            </a:r>
          </a:p>
          <a:p>
            <a:pPr lvl="0"/>
            <a:r>
              <a:rPr lang="ru-RU" b="1" dirty="0" smtClean="0"/>
              <a:t>Умение проводить связанную, необходимую и достаточную аргументацию в заданиях с развёрнутым ответом</a:t>
            </a:r>
          </a:p>
          <a:p>
            <a:pPr lvl="0"/>
            <a:r>
              <a:rPr lang="ru-RU" b="1" dirty="0" smtClean="0"/>
              <a:t>Умение отвечать полным предложением.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методы подготовки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чтение и анализ учебных текстов, ответы на вопросы по ним </a:t>
            </a:r>
          </a:p>
          <a:p>
            <a:r>
              <a:rPr lang="ru-RU" dirty="0" smtClean="0"/>
              <a:t>объяснение материала в проблемно-дискуссионном стиле</a:t>
            </a:r>
          </a:p>
          <a:p>
            <a:r>
              <a:rPr lang="ru-RU" dirty="0" smtClean="0"/>
              <a:t>иллюстрирование понятий и теоретических положений примерами из СМИ, опыта самих учащихся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счастливое неведение»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Негативные последствия: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Мало времени уделяют подготовке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Позднее отрезвление и разочарование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Коррекция: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Проверить, не стоит ли за таким поведением сильная тревога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Уточнение или построение профессионального плана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Определение необходимых усилий для достижения цели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Построение плана подготовки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«всё равно только платное образование»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Негативные последствия: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Рассчитывают на минимальные баллы, поэтому мало времени уделяют подготовке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Практически перестают учиться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Испытывают трудности в ВУЗе, так как теряют навыки систематической учебной деятельности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Коррекция: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Предупреждение о негативных последствиях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Обсуждение профессионального плана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Рассмотрение «веера вариантов»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Повышение личной ответственности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Изменение отношения к 11-му классу как только к подготовке к ЕГЭ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все силы положу, чтобы хорошо сдать экзамены»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Негативные последствия: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Переутомление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«Оптимизация» деятельности за счёт тех предметов, которые не надо сдавать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Частично свободное посещение школы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Рассчитывают на олимпиады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Коррекция: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Изменение отношения к 11 классу как только к подготовке к ЕГЭ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Рассмотрение «веера вариантов» и подготовка «плана Б»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Помощь в расстановке приоритетов и распределении сил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Психологическая поддержка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Соблюдение режима дня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Возможные пути выхода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6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1. Обучение школьников тайм-менеджменту.</a:t>
            </a:r>
          </a:p>
          <a:p>
            <a:r>
              <a:rPr lang="ru-RU" b="1" dirty="0" smtClean="0"/>
              <a:t>2. Создание профильных классов или деление класса на профильные группы.</a:t>
            </a:r>
          </a:p>
          <a:p>
            <a:r>
              <a:rPr lang="ru-RU" b="1" dirty="0" smtClean="0"/>
              <a:t>3. Дифференцированное обучение, дифференцированные домашние задания по вашему предмету.</a:t>
            </a:r>
          </a:p>
          <a:p>
            <a:r>
              <a:rPr lang="ru-RU" b="1" dirty="0" smtClean="0"/>
              <a:t>4. Озвучивание минимальных требований к аттестации по вашему предмету для тех, кто его сдавать не собирается, и привлечение к индивидуальной дополнительной работе тех, кто сдавать его собирается.</a:t>
            </a:r>
          </a:p>
          <a:p>
            <a:r>
              <a:rPr lang="ru-RU" b="1" dirty="0" smtClean="0"/>
              <a:t>5. Изменение ценностных ориентаций учащихся: 9 или 11 класс – это не только подготовка к экзаменам, но и получение общего образования, расширение кругозора, повышение своего культурного уровня.</a:t>
            </a:r>
          </a:p>
          <a:p>
            <a:r>
              <a:rPr lang="ru-RU" b="1" dirty="0" smtClean="0"/>
              <a:t>6. Психологическая поддержка, вселение уверенности в своих силах.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256584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dirty="0" smtClean="0"/>
              <a:t>В. Н. Новосёлов. Психологическая подготовка выпускников к ЕГЭ. Санкт-Петербург,  2012.</a:t>
            </a:r>
          </a:p>
          <a:p>
            <a:pPr>
              <a:defRPr/>
            </a:pPr>
            <a:r>
              <a:rPr lang="ru-RU" dirty="0" smtClean="0"/>
              <a:t>Чибисова М. Ю. Психологическая подготовка к ЕГЭ. М, 2009.</a:t>
            </a:r>
            <a:endParaRPr lang="en-US" dirty="0" smtClean="0"/>
          </a:p>
          <a:p>
            <a:pPr>
              <a:defRPr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pedsovet.org</a:t>
            </a:r>
            <a:r>
              <a:rPr lang="en-US" dirty="0" smtClean="0"/>
              <a:t> </a:t>
            </a:r>
            <a:r>
              <a:rPr lang="ru-RU" dirty="0" smtClean="0"/>
              <a:t>Повелители дедлайнов: почему преподавателю важно устанавливать для учеников точные сроки?</a:t>
            </a:r>
          </a:p>
          <a:p>
            <a:pPr>
              <a:defRPr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fipi.ru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Ucheba.ru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postupi.onlin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71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dirty="0" smtClean="0"/>
              <a:t>Для того, чтобы делать осознанный выбор, нужно иметь представление: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16832"/>
            <a:ext cx="8686800" cy="416329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 своём будущем, будущей профессии, учебном заведении, в котором они будут учиться дальше</a:t>
            </a:r>
          </a:p>
          <a:p>
            <a:r>
              <a:rPr lang="ru-RU" dirty="0" smtClean="0"/>
              <a:t> о рынке профессий, об областях деятельности, которыми они желали бы заниматься</a:t>
            </a:r>
          </a:p>
          <a:p>
            <a:r>
              <a:rPr lang="ru-RU" dirty="0" smtClean="0"/>
              <a:t> о своих склонностях и способностях, личностных качествах, «профпригодности».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учащегося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b="1" dirty="0" smtClean="0"/>
              <a:t>План на будущее: где я буду продолжать образование после окончания 9/11 класса?</a:t>
            </a:r>
          </a:p>
          <a:p>
            <a:pPr lvl="0"/>
            <a:r>
              <a:rPr lang="ru-RU" b="1" dirty="0" smtClean="0"/>
              <a:t>Что мне для этого нужно? Какие сдать экзамены, на какие баллы?</a:t>
            </a:r>
          </a:p>
          <a:p>
            <a:pPr lvl="0"/>
            <a:r>
              <a:rPr lang="ru-RU" b="1" dirty="0" smtClean="0"/>
              <a:t>Какие у меня шансы сдать каждый из выбранных экзаменов на  нужные баллы? Какой мне нужен для этого объём подготовки?</a:t>
            </a:r>
          </a:p>
          <a:p>
            <a:pPr lvl="0"/>
            <a:r>
              <a:rPr lang="ru-RU" b="1" dirty="0" smtClean="0"/>
              <a:t>Способ подготовки по каждому из предметов: в школе, на подготовительных курсах, с репетитором, самостоятельно.</a:t>
            </a:r>
          </a:p>
          <a:p>
            <a:pPr lvl="0"/>
            <a:r>
              <a:rPr lang="ru-RU" b="1" dirty="0" smtClean="0"/>
              <a:t>График подготовки, выделение времени на приготовление домашних заданий, посещение курсов или репетитора, дополнительную самостоятельную подготовку в еженедельном расписании.</a:t>
            </a:r>
          </a:p>
          <a:p>
            <a:pPr lvl="0"/>
            <a:r>
              <a:rPr lang="ru-RU" b="1" dirty="0" smtClean="0"/>
              <a:t>Дополнительные мероприятия: участие в олимпиадах, посещение дней открытых дверей, ярмарок профессий и т. п.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организационном этапе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4006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b="1" dirty="0" smtClean="0"/>
              <a:t>Обратиться к тому, что было сделано в школе для подготовки к ЕГЭ в предшествующие годы. Проанализировать ошибки учеников прошлых лет.</a:t>
            </a:r>
          </a:p>
          <a:p>
            <a:pPr lvl="0"/>
            <a:r>
              <a:rPr lang="ru-RU" b="1" dirty="0" smtClean="0"/>
              <a:t>Проанализировать свой опыт подготовки старшеклассников к итоговой аттестации. Оценить свои достижения и ошибки, совершённые в процессе предыдущей подготовки.</a:t>
            </a:r>
          </a:p>
          <a:p>
            <a:pPr lvl="0"/>
            <a:r>
              <a:rPr lang="ru-RU" b="1" dirty="0" smtClean="0"/>
              <a:t>Просмотреть новую литературу, Интернет-ресурсы, посвящённые подготовке старшеклассников по вашему предмету.</a:t>
            </a:r>
          </a:p>
          <a:p>
            <a:pPr lvl="0"/>
            <a:r>
              <a:rPr lang="ru-RU" b="1" dirty="0" smtClean="0"/>
              <a:t>На официальном информационном портале единого государственного экзамена ознакомиться с изменениями в порядке проведения экзамена в новом учебном году. Обратиться к сайту ФИПИ и посмотреть изменения в КИМах.</a:t>
            </a:r>
          </a:p>
          <a:p>
            <a:pPr lvl="0"/>
            <a:r>
              <a:rPr lang="ru-RU" b="1" dirty="0" smtClean="0"/>
              <a:t>При необходимости получить консультацию методиста.</a:t>
            </a:r>
          </a:p>
          <a:p>
            <a:pPr lvl="0"/>
            <a:r>
              <a:rPr lang="ru-RU" b="1" dirty="0" smtClean="0"/>
              <a:t>Определить собственные приоритеты и цели, связанные с подготовкой старшеклассников к экзамену. В качестве таких приоритетов могут выступать  не только достижение высоких результатов учащимися, но и освоение новых методик подготовки, сохранение своего здоровья, и т. п.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этапе диагностики: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С помощью психолога, классных руководителей провести оценку способностей учащихся, их мотивов, уровня тревожности.</a:t>
            </a:r>
          </a:p>
          <a:p>
            <a:pPr lvl="0"/>
            <a:r>
              <a:rPr lang="ru-RU" dirty="0" smtClean="0"/>
              <a:t>Совместно с учеником и его родителями уточнить то количество баллов, которые он планирует получить на ЕГЭ</a:t>
            </a:r>
          </a:p>
          <a:p>
            <a:pPr lvl="0"/>
            <a:r>
              <a:rPr lang="ru-RU" dirty="0" smtClean="0"/>
              <a:t>Сделать обоснованный прогноз того, какого результата сможет добиться каждый из учащихся . Он и станет целью подготовки.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проектировочном этапе: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Определить объём и характер усилий участников образовательного процесса, которые обеспечат ученику успех на экзамене</a:t>
            </a:r>
          </a:p>
          <a:p>
            <a:pPr lvl="0"/>
            <a:r>
              <a:rPr lang="ru-RU" dirty="0" smtClean="0"/>
              <a:t>Разработать конкретные программы подготовки  классов, параллелей, подгрупп, отдельных учеников и материалы к ним</a:t>
            </a:r>
          </a:p>
          <a:p>
            <a:pPr lvl="0"/>
            <a:r>
              <a:rPr lang="ru-RU" dirty="0" smtClean="0"/>
              <a:t>Предложить родителям и учащимся видение их вклада в подготовку к экзамену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На начальном этапе подготовки: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Организовать самостоятельную работу учащихся</a:t>
            </a:r>
          </a:p>
          <a:p>
            <a:pPr lvl="0"/>
            <a:r>
              <a:rPr lang="ru-RU" dirty="0" smtClean="0"/>
              <a:t>Создать условия для плодотворной интеллектуальной деятельности выпускников</a:t>
            </a:r>
          </a:p>
          <a:p>
            <a:pPr lvl="0"/>
            <a:r>
              <a:rPr lang="ru-RU" dirty="0" smtClean="0"/>
              <a:t>Организовать взаимодействие с учениками и родителями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основном этапе подготовки: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Использование интенсивных методов предметной подготовки</a:t>
            </a:r>
          </a:p>
          <a:p>
            <a:pPr lvl="0"/>
            <a:r>
              <a:rPr lang="ru-RU" dirty="0" smtClean="0"/>
              <a:t>Развитие тестовой готовности учащихся</a:t>
            </a:r>
          </a:p>
          <a:p>
            <a:pPr lvl="0"/>
            <a:r>
              <a:rPr lang="ru-RU" dirty="0" smtClean="0"/>
              <a:t>Обучение учащихся умению планировать время и силы на экзаменах, справляться со стрессом и использовать свои сильные стороны на экзамене (с участием психолога)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предэкзаменационном этапе: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Подробное ознакомление учащихся с процедурой экзамена и правилами поведения на нём.</a:t>
            </a:r>
          </a:p>
          <a:p>
            <a:pPr lvl="0"/>
            <a:r>
              <a:rPr lang="ru-RU" dirty="0" smtClean="0"/>
              <a:t>Ознакомление учащихся с нюансами и продуктивными стратегиями деятельности на экзаменах по различным предметам (с участием педагогов-предметников).</a:t>
            </a:r>
          </a:p>
          <a:p>
            <a:pPr lvl="0"/>
            <a:r>
              <a:rPr lang="ru-RU" dirty="0" smtClean="0"/>
              <a:t>Ознакомление с психологическими рекомендациями по подготовке, поведению накануне  и в день экзамена.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егэ и выбор экзаменов в 2017-2018</Template>
  <TotalTime>63</TotalTime>
  <Words>1023</Words>
  <Application>Microsoft Office PowerPoint</Application>
  <PresentationFormat>Экран (4:3)</PresentationFormat>
  <Paragraphs>112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Психологическая подготовка к ЕГЭ и ОГЭ в 2018- 2019 учебном году: новые вызовы. </vt:lpstr>
      <vt:lpstr> Для того, чтобы делать осознанный выбор, нужно иметь представление:</vt:lpstr>
      <vt:lpstr>План учащегося </vt:lpstr>
      <vt:lpstr>На организационном этапе </vt:lpstr>
      <vt:lpstr>На этапе диагностики: </vt:lpstr>
      <vt:lpstr>На проектировочном этапе:</vt:lpstr>
      <vt:lpstr>  На начальном этапе подготовки: </vt:lpstr>
      <vt:lpstr>На основном этапе подготовки: </vt:lpstr>
      <vt:lpstr>На предэкзаменационном этапе:</vt:lpstr>
      <vt:lpstr>Задачи заключительного этапа: </vt:lpstr>
      <vt:lpstr>Познавательные трудности по Чибисовой</vt:lpstr>
      <vt:lpstr>Трудности, выявленные на экзамене по обществознанию</vt:lpstr>
      <vt:lpstr>методы подготовки</vt:lpstr>
      <vt:lpstr>счастливое неведение»</vt:lpstr>
      <vt:lpstr>«всё равно только платное образование»</vt:lpstr>
      <vt:lpstr>«все силы положу, чтобы хорошо сдать экзамены»</vt:lpstr>
      <vt:lpstr>Возможные пути выхода</vt:lpstr>
      <vt:lpstr>источники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подготовка к ЕГЭ и ОГЭ в 2018- 2019 учебном году: новые вызовы.</dc:title>
  <dc:creator>Дина</dc:creator>
  <cp:lastModifiedBy>administr</cp:lastModifiedBy>
  <cp:revision>8</cp:revision>
  <dcterms:created xsi:type="dcterms:W3CDTF">2018-10-07T15:52:21Z</dcterms:created>
  <dcterms:modified xsi:type="dcterms:W3CDTF">2018-11-28T10:27:58Z</dcterms:modified>
</cp:coreProperties>
</file>