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94" r:id="rId4"/>
    <p:sldId id="295" r:id="rId5"/>
    <p:sldId id="256" r:id="rId6"/>
    <p:sldId id="258" r:id="rId7"/>
    <p:sldId id="257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09" d="100"/>
          <a:sy n="10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62EF-D5EA-437F-9467-060128D22A0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3B27B-C7C1-48D9-85A6-F0BB234C6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28.xml"/><Relationship Id="rId26" Type="http://schemas.openxmlformats.org/officeDocument/2006/relationships/slide" Target="slide38.xml"/><Relationship Id="rId3" Type="http://schemas.openxmlformats.org/officeDocument/2006/relationships/image" Target="../media/image4.png"/><Relationship Id="rId21" Type="http://schemas.openxmlformats.org/officeDocument/2006/relationships/slide" Target="slide32.xml"/><Relationship Id="rId7" Type="http://schemas.openxmlformats.org/officeDocument/2006/relationships/slide" Target="slide11.xml"/><Relationship Id="rId12" Type="http://schemas.openxmlformats.org/officeDocument/2006/relationships/slide" Target="slide20.xml"/><Relationship Id="rId17" Type="http://schemas.openxmlformats.org/officeDocument/2006/relationships/slide" Target="slide27.xml"/><Relationship Id="rId25" Type="http://schemas.openxmlformats.org/officeDocument/2006/relationships/slide" Target="slide37.xml"/><Relationship Id="rId2" Type="http://schemas.openxmlformats.org/officeDocument/2006/relationships/image" Target="../media/image3.png"/><Relationship Id="rId16" Type="http://schemas.openxmlformats.org/officeDocument/2006/relationships/slide" Target="slide26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9.xml"/><Relationship Id="rId24" Type="http://schemas.openxmlformats.org/officeDocument/2006/relationships/slide" Target="slide35.xml"/><Relationship Id="rId5" Type="http://schemas.openxmlformats.org/officeDocument/2006/relationships/slide" Target="slide9.xml"/><Relationship Id="rId15" Type="http://schemas.openxmlformats.org/officeDocument/2006/relationships/slide" Target="slide24.xml"/><Relationship Id="rId23" Type="http://schemas.openxmlformats.org/officeDocument/2006/relationships/slide" Target="slide34.xml"/><Relationship Id="rId28" Type="http://schemas.openxmlformats.org/officeDocument/2006/relationships/image" Target="../media/image5.png"/><Relationship Id="rId10" Type="http://schemas.openxmlformats.org/officeDocument/2006/relationships/slide" Target="slide18.xml"/><Relationship Id="rId19" Type="http://schemas.openxmlformats.org/officeDocument/2006/relationships/slide" Target="slide29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23.xml"/><Relationship Id="rId22" Type="http://schemas.openxmlformats.org/officeDocument/2006/relationships/slide" Target="slide33.xml"/><Relationship Id="rId27" Type="http://schemas.openxmlformats.org/officeDocument/2006/relationships/slide" Target="slide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80528" y="692696"/>
            <a:ext cx="6696744" cy="18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Интерактивная игра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к 350-летию </a:t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со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дня рождения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императора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Петра I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ru-RU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49833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Петр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I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Руси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науку развивал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Петр Алексеевич был инициатором открытия первого учебного заведения для девочек. Какое название присвоено этому заведению?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Смольный монастырь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Институт благородных девиц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юнкерское училище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Новодевичий монастырь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297502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Основателем какого города стал Петр Первый?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Москва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Елец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Санкт-Петербург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Тула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65469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 что Петр получил титул Великий?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за победу в войне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за выдающиеся умственные способности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за многочисленные преобразования в России и придания государству статуса ведущей европейской державы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за реформы в образовании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загадку.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Зимний дворец у Невы, посмотри!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Жили когда-то в нём наши цари.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Ну а сейчас в нём огромный музей,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Города гордость и Родины всей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51168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Куда выводит «окно», прорубленное Петром?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в Европу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в Америку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Азию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на северный полюс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5112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академия наук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3667127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51168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Петр Первый, вернувшись из заграницы организовал музей редкостей, получивший название: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Эрмитаж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Музей восковых фигур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Русский музей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Кунсткамера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История развития какого города, кроме Санкт-Петербурга, тесно связан с именем Петра?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Венеция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Липецк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Воронеж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Муромск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5112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убличная библиотека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48577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Какой псевдоним взял государь для путешествия заграницей?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Михайлов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Романов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Белкин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Иван Иванович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24340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Правила игры: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Игра имеет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2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варианта проведения: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1-й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– распечатать игровое поле и использовать как настольную игру, 2-й – запустить презентацию на ноутбуке и выполнять задания,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кликая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по активным кружочкам с номерами (всего активных кружков 35, выделены желтым, красным, зеленым и голубым цветом)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ru-RU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Сколькими ремеслами овладел Петр Алексеевич?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двадцатью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четырнадцатью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пятнадцатью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одним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51181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честь ___  __ учинять украшения из елей, детей забавлять, на санках катать с гор. А взрослым людям пьянства и мордобоя не учинять — на то других дней хватает.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Вставьте пропущенную фразу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Решите анаграмму.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Подсказка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система отсчета времени (в днях, неделях, месяцах, годах), начатая с определенного события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нитесочелсииле</a:t>
            </a: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44024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Несчастья бояться – ____________________ не видать.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Вставьте пропущенное слово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22593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Петр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обладал ростом: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1 метр 80 см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1 метр 90 см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2 метра 4 см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1 метр 75 см</a:t>
            </a: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Решите анаграмму. </a:t>
            </a: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Подсказка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кабинет редкостей, в настоящее время – Музей антропологии и этнографии имени Петра Великого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мкуканрасте</a:t>
            </a: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22593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Какими играми в детстве увлекался: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логическими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командными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военными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ролевыми</a:t>
            </a: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86847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Чему отправил учиться за границу Петр I молодых дворян? (другое название этого «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навигацкие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»)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морские науки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348" y="2285992"/>
            <a:ext cx="337185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36894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 называется орган государственной власти созданный Петр I и заменивший боярскую думу?: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Сенат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Государственная дума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Парламент</a:t>
            </a:r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Петр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модернизировал армию. Так в 1705 году каждый двор должен был отдать одного рекрута на сколько лет службы?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20 лет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25 лет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10 лет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15 лет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64704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Правила игры: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Играть могут от 3 до 5 человек одновременно</a:t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- Необходимо приобрести отдельно или взять из любой другой игры игральные фишки и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кубик</a:t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- Правила игры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стандартные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– участники по очереди передвигаются по игровому полю с помощью фишек и кубика, побеждает тот, кто быстрее доберется до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финиша</a:t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- Одновременно с продвижением по игровому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полю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выполняйте интеллектуальные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задания</a:t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</a:br>
            <a:endParaRPr lang="ru-RU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74638"/>
            <a:ext cx="4714908" cy="622619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Науки, которые стали изучать в школах в эпоху Петра I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1) Плюсы и минусы, знаки деления,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Равенства знаки и умножения,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Всяких примеров, задач задается.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 же наука такая зовется?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2) С телескопом сотни лет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Изучают жизнь планет.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Нам расскажет обо всем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Умный дядя…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3) Нужно с физикой дружить,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Математику любить,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Менделеевой таблицей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Нужно очень дорожить!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Буду хорошо учиться –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Это в жизни пригодится!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Нужно очень много знать!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Чтобы ………стать!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какой стране Пётр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учился морскому и корабельному делу?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в Швеции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в Германии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Голландии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в Австрии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Какое ремесло не смог освоить Петр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играть на гармошке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плести лапти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собирать часы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строить корабли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5112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ребус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нижное дело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1643076"/>
            <a:ext cx="39624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 что Пётр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приказал вешать медаль в 7 килограммов?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за отвагу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за мужество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за пьянство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за лень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5112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Отсканируйте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QR-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код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агруженное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496" y="2285992"/>
            <a:ext cx="2157620" cy="21576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 называлась первая русская газета, которая по распоряжению Петра I начала издаваться в Москве в январе 1703 г.?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Ведомости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Труд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Держава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Вестник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5043494" cy="571504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Кто автор строк?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Самодержавною рукой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Он смело сеял просвещенье,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Не презирал страны родной: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Он знал её предназначенье.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М.Ю.Лермонтов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С.А.Есенин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А.С.Пушкин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В.В.Маяковский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4654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Какую награду не вручали Петру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?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Орден Подвязки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Орден Белого орла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Орден Слона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Орден Льва</a:t>
            </a:r>
            <a:endParaRPr lang="ru-RU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5112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Отсканируйте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QR-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код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загруженное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8496" y="2285992"/>
            <a:ext cx="2157620" cy="2157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243408"/>
            <a:ext cx="5043494" cy="2376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Правила игры: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743" t="26738" r="43619" b="50637"/>
          <a:stretch>
            <a:fillRect/>
          </a:stretch>
        </p:blipFill>
        <p:spPr bwMode="auto">
          <a:xfrm>
            <a:off x="323528" y="980728"/>
            <a:ext cx="50732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58325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Отгадайте загадку: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Площадь эта главная,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Площадь эта славная.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Побывать на ней все рады: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Тут проводятся парады,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Проходят демонстранты,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Играют оркестранты.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Бывают здесь гуляния,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лошадях катания.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Хоть она и старая,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Но выглядит, как новая,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Площадь наша главная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 имени…</a:t>
            </a:r>
            <a:endParaRPr lang="ru-RU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0001-001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70" y="0"/>
            <a:ext cx="1349607" cy="216715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71472" y="5500702"/>
            <a:ext cx="432000" cy="43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15016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старт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Овал 5">
            <a:hlinkClick r:id="" action="ppaction://noaction"/>
          </p:cNvPr>
          <p:cNvSpPr/>
          <p:nvPr/>
        </p:nvSpPr>
        <p:spPr>
          <a:xfrm>
            <a:off x="214282" y="5072074"/>
            <a:ext cx="432000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2844" y="4500570"/>
            <a:ext cx="432000" cy="43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214282" y="3929066"/>
            <a:ext cx="432000" cy="43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>
            <a:hlinkClick r:id="" action="ppaction://noaction"/>
          </p:cNvPr>
          <p:cNvSpPr/>
          <p:nvPr/>
        </p:nvSpPr>
        <p:spPr>
          <a:xfrm>
            <a:off x="214282" y="3357562"/>
            <a:ext cx="432000" cy="43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Овал 9">
            <a:hlinkClick r:id="rId5" action="ppaction://hlinksldjump"/>
          </p:cNvPr>
          <p:cNvSpPr/>
          <p:nvPr/>
        </p:nvSpPr>
        <p:spPr>
          <a:xfrm>
            <a:off x="357158" y="2857496"/>
            <a:ext cx="432000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500034" y="2357430"/>
            <a:ext cx="432000" cy="43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910" y="1857364"/>
            <a:ext cx="432000" cy="43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Овал 12">
            <a:hlinkClick r:id="rId7" action="ppaction://hlinksldjump"/>
          </p:cNvPr>
          <p:cNvSpPr/>
          <p:nvPr/>
        </p:nvSpPr>
        <p:spPr>
          <a:xfrm>
            <a:off x="1071538" y="1571612"/>
            <a:ext cx="432000" cy="43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Овал 13">
            <a:hlinkClick r:id="rId8" action="ppaction://hlinksldjump"/>
          </p:cNvPr>
          <p:cNvSpPr/>
          <p:nvPr/>
        </p:nvSpPr>
        <p:spPr>
          <a:xfrm>
            <a:off x="1643042" y="1571612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10</a:t>
            </a:r>
            <a:endParaRPr lang="ru-RU" sz="1050" dirty="0"/>
          </a:p>
        </p:txBody>
      </p:sp>
      <p:sp>
        <p:nvSpPr>
          <p:cNvPr id="15" name="Овал 14">
            <a:hlinkClick r:id="" action="ppaction://noaction"/>
          </p:cNvPr>
          <p:cNvSpPr/>
          <p:nvPr/>
        </p:nvSpPr>
        <p:spPr>
          <a:xfrm>
            <a:off x="2214546" y="1428736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11</a:t>
            </a:r>
            <a:endParaRPr lang="ru-RU" sz="1050" dirty="0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643174" y="1000108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12</a:t>
            </a:r>
            <a:endParaRPr lang="ru-RU" sz="1050" dirty="0"/>
          </a:p>
        </p:txBody>
      </p:sp>
      <p:sp>
        <p:nvSpPr>
          <p:cNvPr id="17" name="Овал 16"/>
          <p:cNvSpPr/>
          <p:nvPr/>
        </p:nvSpPr>
        <p:spPr>
          <a:xfrm>
            <a:off x="2571736" y="428604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13</a:t>
            </a:r>
            <a:endParaRPr lang="ru-RU" sz="1050" dirty="0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3000364" y="47208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14</a:t>
            </a:r>
            <a:endParaRPr lang="ru-RU" sz="1050" dirty="0"/>
          </a:p>
        </p:txBody>
      </p:sp>
      <p:sp>
        <p:nvSpPr>
          <p:cNvPr id="19" name="Овал 18"/>
          <p:cNvSpPr/>
          <p:nvPr/>
        </p:nvSpPr>
        <p:spPr>
          <a:xfrm>
            <a:off x="3571868" y="21429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15</a:t>
            </a:r>
            <a:endParaRPr lang="ru-RU" sz="1050" dirty="0"/>
          </a:p>
        </p:txBody>
      </p:sp>
      <p:sp>
        <p:nvSpPr>
          <p:cNvPr id="20" name="Овал 19">
            <a:hlinkClick r:id="" action="ppaction://noaction"/>
          </p:cNvPr>
          <p:cNvSpPr/>
          <p:nvPr/>
        </p:nvSpPr>
        <p:spPr>
          <a:xfrm>
            <a:off x="3500430" y="785794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16</a:t>
            </a:r>
            <a:endParaRPr lang="ru-RU" sz="1050" dirty="0"/>
          </a:p>
        </p:txBody>
      </p:sp>
      <p:sp>
        <p:nvSpPr>
          <p:cNvPr id="23" name="Овал 22"/>
          <p:cNvSpPr/>
          <p:nvPr/>
        </p:nvSpPr>
        <p:spPr>
          <a:xfrm>
            <a:off x="3643306" y="1357298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17</a:t>
            </a:r>
            <a:endParaRPr lang="ru-RU" sz="1050" dirty="0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4071934" y="928670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18</a:t>
            </a:r>
            <a:endParaRPr lang="ru-RU" sz="1050" dirty="0"/>
          </a:p>
        </p:txBody>
      </p:sp>
      <p:sp>
        <p:nvSpPr>
          <p:cNvPr id="25" name="Овал 24">
            <a:hlinkClick r:id="rId10" action="ppaction://hlinksldjump"/>
          </p:cNvPr>
          <p:cNvSpPr/>
          <p:nvPr/>
        </p:nvSpPr>
        <p:spPr>
          <a:xfrm>
            <a:off x="4643438" y="571480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19</a:t>
            </a:r>
            <a:endParaRPr lang="ru-RU" sz="1050" dirty="0"/>
          </a:p>
        </p:txBody>
      </p:sp>
      <p:sp>
        <p:nvSpPr>
          <p:cNvPr id="26" name="Овал 25">
            <a:hlinkClick r:id="rId11" action="ppaction://hlinksldjump"/>
          </p:cNvPr>
          <p:cNvSpPr/>
          <p:nvPr/>
        </p:nvSpPr>
        <p:spPr>
          <a:xfrm>
            <a:off x="5072066" y="1000108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</a:t>
            </a:r>
            <a:endParaRPr lang="ru-RU" sz="1050" dirty="0"/>
          </a:p>
        </p:txBody>
      </p:sp>
      <p:sp>
        <p:nvSpPr>
          <p:cNvPr id="27" name="Овал 26">
            <a:hlinkClick r:id="rId12" action="ppaction://hlinksldjump"/>
          </p:cNvPr>
          <p:cNvSpPr/>
          <p:nvPr/>
        </p:nvSpPr>
        <p:spPr>
          <a:xfrm>
            <a:off x="5357818" y="1500174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21</a:t>
            </a:r>
            <a:endParaRPr lang="ru-RU" sz="1050" dirty="0"/>
          </a:p>
        </p:txBody>
      </p:sp>
      <p:sp>
        <p:nvSpPr>
          <p:cNvPr id="28" name="Овал 27">
            <a:hlinkClick r:id="" action="ppaction://noaction"/>
          </p:cNvPr>
          <p:cNvSpPr/>
          <p:nvPr/>
        </p:nvSpPr>
        <p:spPr>
          <a:xfrm>
            <a:off x="5643570" y="1000108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22</a:t>
            </a:r>
            <a:endParaRPr lang="ru-RU" sz="1050" dirty="0"/>
          </a:p>
        </p:txBody>
      </p:sp>
      <p:sp>
        <p:nvSpPr>
          <p:cNvPr id="29" name="Овал 28">
            <a:hlinkClick r:id="rId13" action="ppaction://hlinksldjump"/>
          </p:cNvPr>
          <p:cNvSpPr/>
          <p:nvPr/>
        </p:nvSpPr>
        <p:spPr>
          <a:xfrm>
            <a:off x="6215074" y="928670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23</a:t>
            </a:r>
            <a:endParaRPr lang="ru-RU" sz="1050" dirty="0"/>
          </a:p>
        </p:txBody>
      </p:sp>
      <p:sp>
        <p:nvSpPr>
          <p:cNvPr id="30" name="Овал 29"/>
          <p:cNvSpPr/>
          <p:nvPr/>
        </p:nvSpPr>
        <p:spPr>
          <a:xfrm>
            <a:off x="6643702" y="57148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24</a:t>
            </a:r>
            <a:endParaRPr lang="ru-RU" sz="1050" dirty="0"/>
          </a:p>
        </p:txBody>
      </p:sp>
      <p:sp>
        <p:nvSpPr>
          <p:cNvPr id="31" name="Овал 30">
            <a:hlinkClick r:id="rId14" action="ppaction://hlinksldjump"/>
          </p:cNvPr>
          <p:cNvSpPr/>
          <p:nvPr/>
        </p:nvSpPr>
        <p:spPr>
          <a:xfrm>
            <a:off x="7143768" y="214290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25</a:t>
            </a:r>
            <a:endParaRPr lang="ru-RU" sz="1050" dirty="0"/>
          </a:p>
        </p:txBody>
      </p:sp>
      <p:sp>
        <p:nvSpPr>
          <p:cNvPr id="32" name="Овал 31"/>
          <p:cNvSpPr/>
          <p:nvPr/>
        </p:nvSpPr>
        <p:spPr>
          <a:xfrm>
            <a:off x="7715272" y="142852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26</a:t>
            </a:r>
            <a:endParaRPr lang="ru-RU" sz="1050" dirty="0"/>
          </a:p>
        </p:txBody>
      </p:sp>
      <p:sp>
        <p:nvSpPr>
          <p:cNvPr id="33" name="Овал 32">
            <a:hlinkClick r:id="rId15" action="ppaction://hlinksldjump"/>
          </p:cNvPr>
          <p:cNvSpPr/>
          <p:nvPr/>
        </p:nvSpPr>
        <p:spPr>
          <a:xfrm>
            <a:off x="8215338" y="500042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27</a:t>
            </a:r>
            <a:endParaRPr lang="ru-RU" sz="1050" dirty="0"/>
          </a:p>
        </p:txBody>
      </p:sp>
      <p:sp>
        <p:nvSpPr>
          <p:cNvPr id="34" name="Овал 33">
            <a:hlinkClick r:id="" action="ppaction://noaction"/>
          </p:cNvPr>
          <p:cNvSpPr/>
          <p:nvPr/>
        </p:nvSpPr>
        <p:spPr>
          <a:xfrm>
            <a:off x="8358214" y="1071546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28</a:t>
            </a:r>
            <a:endParaRPr lang="ru-RU" sz="1050" dirty="0"/>
          </a:p>
        </p:txBody>
      </p:sp>
      <p:sp>
        <p:nvSpPr>
          <p:cNvPr id="35" name="Овал 34"/>
          <p:cNvSpPr/>
          <p:nvPr/>
        </p:nvSpPr>
        <p:spPr>
          <a:xfrm>
            <a:off x="8358214" y="164305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29</a:t>
            </a:r>
            <a:endParaRPr lang="ru-RU" sz="1050" dirty="0"/>
          </a:p>
        </p:txBody>
      </p:sp>
      <p:sp>
        <p:nvSpPr>
          <p:cNvPr id="36" name="Овал 35">
            <a:hlinkClick r:id="rId16" action="ppaction://hlinksldjump"/>
          </p:cNvPr>
          <p:cNvSpPr/>
          <p:nvPr/>
        </p:nvSpPr>
        <p:spPr>
          <a:xfrm>
            <a:off x="8501090" y="2214554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30</a:t>
            </a:r>
            <a:endParaRPr lang="ru-RU" sz="1050" dirty="0"/>
          </a:p>
        </p:txBody>
      </p:sp>
      <p:sp>
        <p:nvSpPr>
          <p:cNvPr id="37" name="Овал 36">
            <a:hlinkClick r:id="rId17" action="ppaction://hlinksldjump"/>
          </p:cNvPr>
          <p:cNvSpPr/>
          <p:nvPr/>
        </p:nvSpPr>
        <p:spPr>
          <a:xfrm>
            <a:off x="8629898" y="2786058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31</a:t>
            </a:r>
            <a:endParaRPr lang="ru-RU" sz="1050" dirty="0"/>
          </a:p>
        </p:txBody>
      </p:sp>
      <p:sp>
        <p:nvSpPr>
          <p:cNvPr id="38" name="Овал 37"/>
          <p:cNvSpPr/>
          <p:nvPr/>
        </p:nvSpPr>
        <p:spPr>
          <a:xfrm>
            <a:off x="8501090" y="3357562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32</a:t>
            </a:r>
            <a:endParaRPr lang="ru-RU" sz="1050" dirty="0"/>
          </a:p>
        </p:txBody>
      </p:sp>
      <p:sp>
        <p:nvSpPr>
          <p:cNvPr id="39" name="Овал 38">
            <a:hlinkClick r:id="rId18" action="ppaction://hlinksldjump"/>
          </p:cNvPr>
          <p:cNvSpPr/>
          <p:nvPr/>
        </p:nvSpPr>
        <p:spPr>
          <a:xfrm>
            <a:off x="8001024" y="3000372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33</a:t>
            </a:r>
            <a:endParaRPr lang="ru-RU" sz="1050" dirty="0"/>
          </a:p>
        </p:txBody>
      </p:sp>
      <p:sp>
        <p:nvSpPr>
          <p:cNvPr id="40" name="Овал 39">
            <a:hlinkClick r:id="rId19" action="ppaction://hlinksldjump"/>
          </p:cNvPr>
          <p:cNvSpPr/>
          <p:nvPr/>
        </p:nvSpPr>
        <p:spPr>
          <a:xfrm>
            <a:off x="7429520" y="3214686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34</a:t>
            </a:r>
            <a:endParaRPr lang="ru-RU" sz="1050" dirty="0"/>
          </a:p>
        </p:txBody>
      </p:sp>
      <p:sp>
        <p:nvSpPr>
          <p:cNvPr id="41" name="Овал 40"/>
          <p:cNvSpPr/>
          <p:nvPr/>
        </p:nvSpPr>
        <p:spPr>
          <a:xfrm>
            <a:off x="7429520" y="378619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35</a:t>
            </a:r>
            <a:endParaRPr lang="ru-RU" sz="1050" dirty="0"/>
          </a:p>
        </p:txBody>
      </p:sp>
      <p:sp>
        <p:nvSpPr>
          <p:cNvPr id="42" name="Овал 41">
            <a:hlinkClick r:id="" action="ppaction://noaction"/>
          </p:cNvPr>
          <p:cNvSpPr/>
          <p:nvPr/>
        </p:nvSpPr>
        <p:spPr>
          <a:xfrm>
            <a:off x="8001024" y="4214818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36</a:t>
            </a:r>
            <a:endParaRPr lang="ru-RU" sz="1050" dirty="0"/>
          </a:p>
        </p:txBody>
      </p:sp>
      <p:sp>
        <p:nvSpPr>
          <p:cNvPr id="43" name="Овал 42">
            <a:hlinkClick r:id="rId20" action="ppaction://hlinksldjump"/>
          </p:cNvPr>
          <p:cNvSpPr/>
          <p:nvPr/>
        </p:nvSpPr>
        <p:spPr>
          <a:xfrm>
            <a:off x="8286776" y="4714884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37</a:t>
            </a:r>
            <a:endParaRPr lang="ru-RU" sz="1050" dirty="0"/>
          </a:p>
        </p:txBody>
      </p:sp>
      <p:sp>
        <p:nvSpPr>
          <p:cNvPr id="44" name="Овал 43"/>
          <p:cNvSpPr/>
          <p:nvPr/>
        </p:nvSpPr>
        <p:spPr>
          <a:xfrm>
            <a:off x="8143900" y="5286388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38</a:t>
            </a:r>
            <a:endParaRPr lang="ru-RU" sz="105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71538" y="-128832"/>
            <a:ext cx="15424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Петр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I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Руси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32799" y="0"/>
            <a:ext cx="2868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науку развивал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7" name="Овал 46">
            <a:hlinkClick r:id="rId21" action="ppaction://hlinksldjump"/>
          </p:cNvPr>
          <p:cNvSpPr/>
          <p:nvPr/>
        </p:nvSpPr>
        <p:spPr>
          <a:xfrm>
            <a:off x="7715272" y="5643578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39</a:t>
            </a:r>
            <a:endParaRPr lang="ru-RU" sz="1050" dirty="0"/>
          </a:p>
        </p:txBody>
      </p:sp>
      <p:sp>
        <p:nvSpPr>
          <p:cNvPr id="48" name="Овал 47"/>
          <p:cNvSpPr/>
          <p:nvPr/>
        </p:nvSpPr>
        <p:spPr>
          <a:xfrm>
            <a:off x="7143768" y="5357826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40</a:t>
            </a:r>
            <a:endParaRPr lang="ru-RU" sz="1050" dirty="0"/>
          </a:p>
        </p:txBody>
      </p:sp>
      <p:sp>
        <p:nvSpPr>
          <p:cNvPr id="49" name="Овал 48">
            <a:hlinkClick r:id="rId22" action="ppaction://hlinksldjump"/>
          </p:cNvPr>
          <p:cNvSpPr/>
          <p:nvPr/>
        </p:nvSpPr>
        <p:spPr>
          <a:xfrm>
            <a:off x="6572264" y="5572140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41</a:t>
            </a:r>
            <a:endParaRPr lang="ru-RU" sz="1050" dirty="0"/>
          </a:p>
        </p:txBody>
      </p:sp>
      <p:sp>
        <p:nvSpPr>
          <p:cNvPr id="50" name="Овал 49"/>
          <p:cNvSpPr/>
          <p:nvPr/>
        </p:nvSpPr>
        <p:spPr>
          <a:xfrm>
            <a:off x="6000760" y="5643578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42</a:t>
            </a:r>
            <a:endParaRPr lang="ru-RU" sz="1050" dirty="0"/>
          </a:p>
        </p:txBody>
      </p:sp>
      <p:sp>
        <p:nvSpPr>
          <p:cNvPr id="51" name="Овал 50">
            <a:hlinkClick r:id="rId23" action="ppaction://hlinksldjump"/>
          </p:cNvPr>
          <p:cNvSpPr/>
          <p:nvPr/>
        </p:nvSpPr>
        <p:spPr>
          <a:xfrm>
            <a:off x="5429256" y="5643578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43</a:t>
            </a:r>
            <a:endParaRPr lang="ru-RU" sz="1050" dirty="0"/>
          </a:p>
        </p:txBody>
      </p:sp>
      <p:sp>
        <p:nvSpPr>
          <p:cNvPr id="52" name="Овал 51"/>
          <p:cNvSpPr/>
          <p:nvPr/>
        </p:nvSpPr>
        <p:spPr>
          <a:xfrm>
            <a:off x="4857752" y="5715016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44</a:t>
            </a:r>
            <a:endParaRPr lang="ru-RU" sz="1050" dirty="0"/>
          </a:p>
        </p:txBody>
      </p:sp>
      <p:sp>
        <p:nvSpPr>
          <p:cNvPr id="53" name="Овал 52">
            <a:hlinkClick r:id="rId24" action="ppaction://hlinksldjump"/>
          </p:cNvPr>
          <p:cNvSpPr/>
          <p:nvPr/>
        </p:nvSpPr>
        <p:spPr>
          <a:xfrm>
            <a:off x="4286248" y="5715016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45</a:t>
            </a:r>
            <a:endParaRPr lang="ru-RU" sz="1050" dirty="0"/>
          </a:p>
        </p:txBody>
      </p:sp>
      <p:sp>
        <p:nvSpPr>
          <p:cNvPr id="54" name="Овал 53">
            <a:hlinkClick r:id="" action="ppaction://noaction"/>
          </p:cNvPr>
          <p:cNvSpPr/>
          <p:nvPr/>
        </p:nvSpPr>
        <p:spPr>
          <a:xfrm>
            <a:off x="3714744" y="5715016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46</a:t>
            </a:r>
            <a:endParaRPr lang="ru-RU" sz="1050" dirty="0"/>
          </a:p>
        </p:txBody>
      </p:sp>
      <p:sp>
        <p:nvSpPr>
          <p:cNvPr id="55" name="Овал 54"/>
          <p:cNvSpPr/>
          <p:nvPr/>
        </p:nvSpPr>
        <p:spPr>
          <a:xfrm>
            <a:off x="3143240" y="557214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47</a:t>
            </a:r>
            <a:endParaRPr lang="ru-RU" sz="1050" dirty="0"/>
          </a:p>
        </p:txBody>
      </p:sp>
      <p:sp>
        <p:nvSpPr>
          <p:cNvPr id="56" name="Овал 55">
            <a:hlinkClick r:id="rId25" action="ppaction://hlinksldjump"/>
          </p:cNvPr>
          <p:cNvSpPr/>
          <p:nvPr/>
        </p:nvSpPr>
        <p:spPr>
          <a:xfrm>
            <a:off x="2571736" y="5357826"/>
            <a:ext cx="468000" cy="468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48</a:t>
            </a:r>
            <a:endParaRPr lang="ru-RU" sz="1050" dirty="0"/>
          </a:p>
        </p:txBody>
      </p:sp>
      <p:sp>
        <p:nvSpPr>
          <p:cNvPr id="57" name="Овал 56">
            <a:hlinkClick r:id="rId26" action="ppaction://hlinksldjump"/>
          </p:cNvPr>
          <p:cNvSpPr/>
          <p:nvPr/>
        </p:nvSpPr>
        <p:spPr>
          <a:xfrm>
            <a:off x="2500298" y="5929330"/>
            <a:ext cx="468000" cy="46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49</a:t>
            </a:r>
            <a:endParaRPr lang="ru-RU" sz="1050" dirty="0"/>
          </a:p>
        </p:txBody>
      </p:sp>
      <p:sp>
        <p:nvSpPr>
          <p:cNvPr id="58" name="Овал 57"/>
          <p:cNvSpPr/>
          <p:nvPr/>
        </p:nvSpPr>
        <p:spPr>
          <a:xfrm>
            <a:off x="3071802" y="6215082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50</a:t>
            </a:r>
            <a:endParaRPr lang="ru-RU" sz="1050" dirty="0"/>
          </a:p>
        </p:txBody>
      </p:sp>
      <p:sp>
        <p:nvSpPr>
          <p:cNvPr id="59" name="Овал 58">
            <a:hlinkClick r:id="rId27" action="ppaction://hlinksldjump"/>
          </p:cNvPr>
          <p:cNvSpPr/>
          <p:nvPr/>
        </p:nvSpPr>
        <p:spPr>
          <a:xfrm>
            <a:off x="3714744" y="6286520"/>
            <a:ext cx="468000" cy="46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51</a:t>
            </a:r>
            <a:endParaRPr lang="ru-RU" sz="1050" dirty="0"/>
          </a:p>
        </p:txBody>
      </p:sp>
      <p:sp>
        <p:nvSpPr>
          <p:cNvPr id="60" name="Овал 59"/>
          <p:cNvSpPr/>
          <p:nvPr/>
        </p:nvSpPr>
        <p:spPr>
          <a:xfrm>
            <a:off x="4318314" y="6286520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52</a:t>
            </a:r>
            <a:endParaRPr lang="ru-RU" sz="1050" dirty="0"/>
          </a:p>
        </p:txBody>
      </p:sp>
      <p:sp>
        <p:nvSpPr>
          <p:cNvPr id="61" name="Овал 60">
            <a:hlinkClick r:id="" action="ppaction://noaction"/>
          </p:cNvPr>
          <p:cNvSpPr/>
          <p:nvPr/>
        </p:nvSpPr>
        <p:spPr>
          <a:xfrm>
            <a:off x="4929190" y="6247148"/>
            <a:ext cx="468000" cy="468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53</a:t>
            </a:r>
            <a:endParaRPr lang="ru-RU" sz="1050" dirty="0"/>
          </a:p>
        </p:txBody>
      </p:sp>
      <p:sp>
        <p:nvSpPr>
          <p:cNvPr id="62" name="Овал 61"/>
          <p:cNvSpPr/>
          <p:nvPr/>
        </p:nvSpPr>
        <p:spPr>
          <a:xfrm>
            <a:off x="5500694" y="6215082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54</a:t>
            </a:r>
            <a:endParaRPr lang="ru-RU" sz="1050" dirty="0"/>
          </a:p>
        </p:txBody>
      </p:sp>
      <p:sp>
        <p:nvSpPr>
          <p:cNvPr id="63" name="Овал 62"/>
          <p:cNvSpPr/>
          <p:nvPr/>
        </p:nvSpPr>
        <p:spPr>
          <a:xfrm>
            <a:off x="6072198" y="6215082"/>
            <a:ext cx="468000" cy="46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55</a:t>
            </a:r>
            <a:endParaRPr lang="ru-RU" sz="105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43702" y="5934670"/>
            <a:ext cx="201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финиш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6" name="Рисунок 65" descr="7-removebg-preview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857620" y="2071678"/>
            <a:ext cx="1519583" cy="1908000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642910" y="371475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-49003" y="1857364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+4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14612" y="1285860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+3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43504" y="357166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58016" y="428604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+4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809177" y="1857364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+1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72396" y="4572008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+4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143504" y="5017013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+3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28794" y="5143512"/>
            <a:ext cx="763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+2</a:t>
            </a:r>
            <a:endParaRPr lang="ru-RU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000100" y="1785926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28926" y="500042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86380" y="1802303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45207" y="0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58016" y="3000372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072462" y="5572140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6160021"/>
            <a:ext cx="655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загадку.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Жил давно в России царь,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Очень мудрый государь.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Он на троне не сидел,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Делал за день по сто дел.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Одержал побед немало,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Мореходом был бывалым;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Он и плотник, и кузнец,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Кто был царь тот удалец?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каком возрасте Петр вступил на русский престол?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20 лет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5 лет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10 лет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19 лет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Он был последним русским царем, но первым: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А) императором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Б) королем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В) шейхом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Г) фараоном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-mentally-unstable-facts-about-mad-kings-2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2500" r="3289"/>
          <a:stretch>
            <a:fillRect/>
          </a:stretch>
        </p:blipFill>
        <p:spPr>
          <a:xfrm>
            <a:off x="0" y="0"/>
            <a:ext cx="9144000" cy="68786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50831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Разгадайте загадку.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Триста лет тому назад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Был заложен этот град.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Невской дельте, средь болот.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Здесь рождался русский флот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71504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451</Words>
  <Application>Microsoft Office PowerPoint</Application>
  <PresentationFormat>Экран (4:3)</PresentationFormat>
  <Paragraphs>120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Интерактивная игра  к 350-летию  со дня рождения  императора Петра I    </vt:lpstr>
      <vt:lpstr>Правила игры:  Игра имеет 2 варианта проведения:  1-й – распечатать игровое поле и использовать как настольную игру, 2-й – запустить презентацию на ноутбуке и выполнять задания, кликая по активным кружочкам с номерами (всего активных кружков 35, выделены желтым, красным, зеленым и голубым цветом)  </vt:lpstr>
      <vt:lpstr>Правила игры:  Играть могут от 3 до 5 человек одновременно - Необходимо приобрести отдельно или взять из любой другой игры игральные фишки и кубик  - Правила игры стандартные – участники по очереди передвигаются по игровому полю с помощью фишек и кубика, побеждает тот, кто быстрее доберется до финиша  - Одновременно с продвижением по игровому полю выполняйте интеллектуальные задания </vt:lpstr>
      <vt:lpstr>Правила игры:   </vt:lpstr>
      <vt:lpstr>Слайд 5</vt:lpstr>
      <vt:lpstr>Разгадайте загадку.  Жил давно в России царь, Очень мудрый государь. Он на троне не сидел, Делал за день по сто дел.  Одержал побед немало, Мореходом был бывалым; Он и плотник, и кузнец, Кто был царь тот удалец?</vt:lpstr>
      <vt:lpstr>В каком возрасте Петр вступил на русский престол? А) 20 лет Б) 5 лет В) 10 лет Г) 19 лет</vt:lpstr>
      <vt:lpstr>Он был последним русским царем, но первым: А) императором Б) королем В) шейхом Г) фараоном</vt:lpstr>
      <vt:lpstr>Разгадайте загадку.  Триста лет тому назад Был заложен этот град. В Невской дельте, средь болот. Здесь рождался русский флот</vt:lpstr>
      <vt:lpstr>Петр Алексеевич был инициатором открытия первого учебного заведения для девочек. Какое название присвоено этому заведению? А) Смольный монастырь Б) Институт благородных девиц В) юнкерское училище Г) Новодевичий монастырь</vt:lpstr>
      <vt:lpstr>Основателем какого города стал Петр Первый? А) Москва Б) Елец В) Санкт-Петербург Г) Тула</vt:lpstr>
      <vt:lpstr>За что Петр получил титул Великий? А) за победу в войне Б) за выдающиеся умственные способности В) за многочисленные преобразования в России и придания государству статуса ведущей европейской державы Г) за реформы в образовании</vt:lpstr>
      <vt:lpstr>Разгадайте загадку.  Зимний дворец у Невы, посмотри! Жили когда-то в нём наши цари. Ну а сейчас в нём огромный музей, Города гордость и Родины всей</vt:lpstr>
      <vt:lpstr>Куда выводит «окно», прорубленное Петром? А) в Европу Б) в Америку В) в Азию Г) на северный полюс</vt:lpstr>
      <vt:lpstr>Разгадайте ребус</vt:lpstr>
      <vt:lpstr>Петр Первый, вернувшись из заграницы организовал музей редкостей, получивший название: А) Эрмитаж Б) Музей восковых фигур В) Русский музей Г) Кунсткамера</vt:lpstr>
      <vt:lpstr>История развития какого города, кроме Санкт-Петербурга, тесно связан с именем Петра? А) Венеция Б) Липецк В) Воронеж Г) Муромск</vt:lpstr>
      <vt:lpstr>Разгадайте ребус</vt:lpstr>
      <vt:lpstr>Какой псевдоним взял государь для путешествия заграницей? А) Михайлов Б) Романов В) Белкин Г) Иван Иванович</vt:lpstr>
      <vt:lpstr>Сколькими ремеслами овладел Петр Алексеевич? А) двадцатью Б) четырнадцатью В) пятнадцатью Г) одним</vt:lpstr>
      <vt:lpstr>В честь ___  __ учинять украшения из елей, детей забавлять, на санках катать с гор. А взрослым людям пьянства и мордобоя не учинять — на то других дней хватает. Вставьте пропущенную фразу</vt:lpstr>
      <vt:lpstr>Решите анаграмму. Подсказка: система отсчета времени (в днях, неделях, месяцах, годах), начатая с определенного события нитесочелсииле</vt:lpstr>
      <vt:lpstr>Несчастья бояться – ____________________ не видать.  Вставьте пропущенное слово</vt:lpstr>
      <vt:lpstr>Петр I обладал ростом: А) 1 метр 80 см Б) 1 метр 90 см В) 2 метра 4 см Г) 1 метр 75 см</vt:lpstr>
      <vt:lpstr>Решите анаграмму. Подсказка: кабинет редкостей, в настоящее время – Музей антропологии и этнографии имени Петра Великого мкуканрасте</vt:lpstr>
      <vt:lpstr>Какими играми в детстве увлекался: А) логическими Б) командными В) военными Г) ролевыми</vt:lpstr>
      <vt:lpstr>Чему отправил учиться за границу Петр I молодых дворян? (другое название этого «навигацкие»)</vt:lpstr>
      <vt:lpstr>Как называется орган государственной власти созданный Петр I и заменивший боярскую думу?: А) Сенат Б) Государственная дума В) Парламент</vt:lpstr>
      <vt:lpstr>Петр I модернизировал армию. Так в 1705 году каждый двор должен был отдать одного рекрута на сколько лет службы? А) 20 лет Б) 25 лет В) 10 лет Г) 15 лет</vt:lpstr>
      <vt:lpstr>Науки, которые стали изучать в школах в эпоху Петра I  1) Плюсы и минусы, знаки деления, Равенства знаки и умножения, Всяких примеров, задач задается. Как же наука такая зовется?  2) С телескопом сотни лет Изучают жизнь планет. Нам расскажет обо всем Умный дядя…  3) Нужно с физикой дружить, Математику любить, Менделеевой таблицей Нужно очень дорожить! Буду хорошо учиться – Это в жизни пригодится!  Нужно очень много знать!  Чтобы ………стать!</vt:lpstr>
      <vt:lpstr>В какой стране Пётр I учился морскому и корабельному делу? А) в Швеции Б) в Германии В) в Голландии Г) в Австрии</vt:lpstr>
      <vt:lpstr>Какое ремесло не смог освоить Петр I? А) играть на гармошке Б) плести лапти В) собирать часы Г) строить корабли</vt:lpstr>
      <vt:lpstr>Разгадайте ребус</vt:lpstr>
      <vt:lpstr>За что Пётр I приказал вешать медаль в 7 килограммов? А) за отвагу Б) за мужество В) за пьянство Г) за лень</vt:lpstr>
      <vt:lpstr>Отсканируйте QR-код</vt:lpstr>
      <vt:lpstr>Как называлась первая русская газета, которая по распоряжению Петра I начала издаваться в Москве в январе 1703 г.? А) Ведомости Б) Труд В) Держава Г) Вестник</vt:lpstr>
      <vt:lpstr>Кто автор строк? Самодержавною рукой Он смело сеял просвещенье, Не презирал страны родной: Он знал её предназначенье. А) М.Ю.Лермонтов Б) С.А.Есенин В) А.С.Пушкин Г) В.В.Маяковский</vt:lpstr>
      <vt:lpstr>Какую награду не вручали Петру I? А) Орден Подвязки Б) Орден Белого орла В) Орден Слона Г) Орден Льва</vt:lpstr>
      <vt:lpstr>Отсканируйте QR-код</vt:lpstr>
      <vt:lpstr>Отгадайте загадку: Площадь эта главная, Площадь эта славная. Побывать на ней все рады: Тут проводятся парады, Проходят демонстранты, Играют оркестранты. Бывают здесь гуляния, На лошадях катания. Хоть она и старая, Но выглядит, как новая, Площадь наша главная По имени…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RePack by Diakov</cp:lastModifiedBy>
  <cp:revision>22</cp:revision>
  <dcterms:created xsi:type="dcterms:W3CDTF">2022-03-26T10:53:03Z</dcterms:created>
  <dcterms:modified xsi:type="dcterms:W3CDTF">2022-06-10T16:12:04Z</dcterms:modified>
</cp:coreProperties>
</file>